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5" r:id="rId4"/>
    <p:sldId id="258" r:id="rId5"/>
    <p:sldId id="264" r:id="rId6"/>
    <p:sldId id="262" r:id="rId7"/>
    <p:sldId id="266" r:id="rId8"/>
    <p:sldId id="267"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82" autoAdjust="0"/>
    <p:restoredTop sz="91304" autoAdjust="0"/>
  </p:normalViewPr>
  <p:slideViewPr>
    <p:cSldViewPr>
      <p:cViewPr>
        <p:scale>
          <a:sx n="90" d="100"/>
          <a:sy n="90" d="100"/>
        </p:scale>
        <p:origin x="-2394" y="-6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383DC6-8377-4F3D-B2BF-46D085B3CB3E}" type="datetimeFigureOut">
              <a:rPr lang="en-GB" smtClean="0"/>
              <a:pPr/>
              <a:t>23/05/2017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54A78A-A56E-4442-A316-039F6578BF4A}"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7554A78A-A56E-4442-A316-039F6578BF4A}"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Add image</a:t>
            </a:r>
            <a:endParaRPr lang="en-GB" dirty="0"/>
          </a:p>
        </p:txBody>
      </p:sp>
      <p:sp>
        <p:nvSpPr>
          <p:cNvPr id="4" name="Slide Number Placeholder 3"/>
          <p:cNvSpPr>
            <a:spLocks noGrp="1"/>
          </p:cNvSpPr>
          <p:nvPr>
            <p:ph type="sldNum" sz="quarter" idx="10"/>
          </p:nvPr>
        </p:nvSpPr>
        <p:spPr/>
        <p:txBody>
          <a:bodyPr/>
          <a:lstStyle/>
          <a:p>
            <a:fld id="{7554A78A-A56E-4442-A316-039F6578BF4A}"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554A78A-A56E-4442-A316-039F6578BF4A}"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More text about the team </a:t>
            </a:r>
            <a:endParaRPr lang="en-GB" dirty="0"/>
          </a:p>
        </p:txBody>
      </p:sp>
      <p:sp>
        <p:nvSpPr>
          <p:cNvPr id="4" name="Slide Number Placeholder 3"/>
          <p:cNvSpPr>
            <a:spLocks noGrp="1"/>
          </p:cNvSpPr>
          <p:nvPr>
            <p:ph type="sldNum" sz="quarter" idx="10"/>
          </p:nvPr>
        </p:nvSpPr>
        <p:spPr/>
        <p:txBody>
          <a:bodyPr/>
          <a:lstStyle/>
          <a:p>
            <a:fld id="{7554A78A-A56E-4442-A316-039F6578BF4A}" type="slidenum">
              <a:rPr lang="en-GB" smtClean="0"/>
              <a:pPr/>
              <a:t>8</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A3D6B-E75B-4BF4-93AE-ECBB99C02D45}" type="datetimeFigureOut">
              <a:rPr lang="en-GB" smtClean="0"/>
              <a:pPr/>
              <a:t>23/05/2017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7A5E808-E59F-46CA-9991-8B0F0F9C7C4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A3D6B-E75B-4BF4-93AE-ECBB99C02D45}" type="datetimeFigureOut">
              <a:rPr lang="en-GB" smtClean="0"/>
              <a:pPr/>
              <a:t>23/05/2017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A5E808-E59F-46CA-9991-8B0F0F9C7C4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hyperlink" Target="mailto:sarah@travisresearch.co.uk" TargetMode="External"/><Relationship Id="rId7"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3.jpe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xecutive Search1.jpg"/>
          <p:cNvPicPr>
            <a:picLocks noChangeAspect="1"/>
          </p:cNvPicPr>
          <p:nvPr/>
        </p:nvPicPr>
        <p:blipFill>
          <a:blip r:embed="rId3" cstate="print">
            <a:duotone>
              <a:schemeClr val="accent1">
                <a:shade val="45000"/>
                <a:satMod val="135000"/>
              </a:schemeClr>
              <a:prstClr val="white"/>
            </a:duotone>
          </a:blip>
          <a:stretch>
            <a:fillRect/>
          </a:stretch>
        </p:blipFill>
        <p:spPr>
          <a:xfrm>
            <a:off x="0" y="1988840"/>
            <a:ext cx="9144000" cy="2808313"/>
          </a:xfrm>
          <a:prstGeom prst="rect">
            <a:avLst/>
          </a:prstGeom>
        </p:spPr>
      </p:pic>
      <p:pic>
        <p:nvPicPr>
          <p:cNvPr id="15" name="Picture 14" descr="TO USE Travis Research Logo.jpg"/>
          <p:cNvPicPr>
            <a:picLocks noChangeAspect="1"/>
          </p:cNvPicPr>
          <p:nvPr/>
        </p:nvPicPr>
        <p:blipFill>
          <a:blip r:embed="rId4" cstate="print"/>
          <a:stretch>
            <a:fillRect/>
          </a:stretch>
        </p:blipFill>
        <p:spPr>
          <a:xfrm>
            <a:off x="2771800" y="692696"/>
            <a:ext cx="3609997" cy="1152128"/>
          </a:xfrm>
          <a:prstGeom prst="rect">
            <a:avLst/>
          </a:prstGeom>
        </p:spPr>
      </p:pic>
      <p:sp>
        <p:nvSpPr>
          <p:cNvPr id="9" name="TextBox 8"/>
          <p:cNvSpPr txBox="1"/>
          <p:nvPr/>
        </p:nvSpPr>
        <p:spPr>
          <a:xfrm>
            <a:off x="3275856" y="5085184"/>
            <a:ext cx="2592288" cy="646331"/>
          </a:xfrm>
          <a:prstGeom prst="rect">
            <a:avLst/>
          </a:prstGeom>
          <a:noFill/>
        </p:spPr>
        <p:txBody>
          <a:bodyPr wrap="square" rtlCol="0">
            <a:spAutoFit/>
          </a:bodyPr>
          <a:lstStyle/>
          <a:p>
            <a:r>
              <a:rPr lang="en-GB" dirty="0" smtClean="0"/>
              <a:t>Travis Research Europe</a:t>
            </a:r>
          </a:p>
          <a:p>
            <a:endParaRPr lang="en-GB" dirty="0"/>
          </a:p>
        </p:txBody>
      </p:sp>
      <p:cxnSp>
        <p:nvCxnSpPr>
          <p:cNvPr id="11" name="Straight Connector 10"/>
          <p:cNvCxnSpPr/>
          <p:nvPr/>
        </p:nvCxnSpPr>
        <p:spPr>
          <a:xfrm>
            <a:off x="2483768" y="5445224"/>
            <a:ext cx="3888432"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2339752" y="5517232"/>
            <a:ext cx="4464496" cy="523220"/>
          </a:xfrm>
          <a:prstGeom prst="rect">
            <a:avLst/>
          </a:prstGeom>
          <a:noFill/>
        </p:spPr>
        <p:txBody>
          <a:bodyPr wrap="square" rtlCol="0">
            <a:spAutoFit/>
          </a:bodyPr>
          <a:lstStyle/>
          <a:p>
            <a:r>
              <a:rPr lang="en-GB" sz="1400" b="1" dirty="0" smtClean="0">
                <a:solidFill>
                  <a:schemeClr val="accent1">
                    <a:lumMod val="50000"/>
                  </a:schemeClr>
                </a:solidFill>
              </a:rPr>
              <a:t>Providing a complete research programme to search &amp; selection consultancies and direct to corporate clients</a:t>
            </a:r>
            <a:endParaRPr lang="en-GB" sz="1400" b="1" dirty="0">
              <a:solidFill>
                <a:schemeClr val="accent1">
                  <a:lumMod val="50000"/>
                </a:schemeClr>
              </a:solidFill>
            </a:endParaRPr>
          </a:p>
        </p:txBody>
      </p:sp>
      <p:sp>
        <p:nvSpPr>
          <p:cNvPr id="18" name="TextBox 17"/>
          <p:cNvSpPr txBox="1"/>
          <p:nvPr/>
        </p:nvSpPr>
        <p:spPr>
          <a:xfrm>
            <a:off x="3275856" y="6021288"/>
            <a:ext cx="2376264" cy="738664"/>
          </a:xfrm>
          <a:prstGeom prst="rect">
            <a:avLst/>
          </a:prstGeom>
          <a:noFill/>
        </p:spPr>
        <p:txBody>
          <a:bodyPr wrap="square" rtlCol="0">
            <a:spAutoFit/>
          </a:bodyPr>
          <a:lstStyle/>
          <a:p>
            <a:pPr algn="ctr"/>
            <a:r>
              <a:rPr lang="en-GB" sz="1400" dirty="0" smtClean="0"/>
              <a:t>www.travisresearch.co.uk</a:t>
            </a:r>
          </a:p>
          <a:p>
            <a:pPr algn="ctr"/>
            <a:r>
              <a:rPr lang="en-GB" sz="1400" dirty="0" smtClean="0"/>
              <a:t>+ 44 (0) 1442 828846 </a:t>
            </a:r>
          </a:p>
          <a:p>
            <a:endParaRPr lang="en-GB"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395536" y="476672"/>
            <a:ext cx="8208912" cy="3970318"/>
          </a:xfrm>
          <a:prstGeom prst="rect">
            <a:avLst/>
          </a:prstGeom>
          <a:noFill/>
        </p:spPr>
        <p:txBody>
          <a:bodyPr wrap="square" rtlCol="0">
            <a:spAutoFit/>
          </a:bodyPr>
          <a:lstStyle/>
          <a:p>
            <a:r>
              <a:rPr lang="en-US" sz="1200" dirty="0" smtClean="0"/>
              <a:t> </a:t>
            </a:r>
            <a:endParaRPr lang="en-GB" sz="1200" b="1" dirty="0" smtClean="0"/>
          </a:p>
          <a:p>
            <a:r>
              <a:rPr lang="en-US" sz="1200" b="1" u="sng" dirty="0" smtClean="0"/>
              <a:t>THE CONCEPT</a:t>
            </a:r>
            <a:endParaRPr lang="en-GB" sz="1200" b="1" dirty="0" smtClean="0"/>
          </a:p>
          <a:p>
            <a:r>
              <a:rPr lang="en-US" sz="1200" b="1" dirty="0" smtClean="0"/>
              <a:t> </a:t>
            </a:r>
            <a:endParaRPr lang="en-GB" sz="1200" dirty="0" smtClean="0"/>
          </a:p>
          <a:p>
            <a:pPr fontAlgn="base"/>
            <a:r>
              <a:rPr lang="en-GB" sz="1200" dirty="0" smtClean="0"/>
              <a:t>Travis Research Europe Ltd is an executive research company operating on a pan-European and Worldwide basis. We are able to provide a complete research programme to search and selection consultancies and direct to corporate clients across a wide range of market sectors.</a:t>
            </a:r>
          </a:p>
          <a:p>
            <a:pPr fontAlgn="base"/>
            <a:r>
              <a:rPr lang="en-GB" sz="1200" dirty="0" smtClean="0"/>
              <a:t>We can undertake ‘one off’ or multiple recruitment projects, and also offer a range of market intelligence services such as talent mapping, talent pipelining, salary surveys and CV verification. Travis Research are members of the Executive Research Association, which sets out standards for ethics in the executive research industry.</a:t>
            </a:r>
          </a:p>
          <a:p>
            <a:pPr fontAlgn="base"/>
            <a:endParaRPr lang="en-GB" sz="1200" b="1" dirty="0" smtClean="0"/>
          </a:p>
          <a:p>
            <a:pPr fontAlgn="base"/>
            <a:r>
              <a:rPr lang="en-GB" sz="1200" b="1" dirty="0" smtClean="0"/>
              <a:t>We can undertake:</a:t>
            </a:r>
            <a:endParaRPr lang="en-GB" sz="1200" dirty="0" smtClean="0"/>
          </a:p>
          <a:p>
            <a:pPr fontAlgn="base"/>
            <a:r>
              <a:rPr lang="en-GB" sz="1200" dirty="0" smtClean="0"/>
              <a:t> </a:t>
            </a:r>
          </a:p>
          <a:p>
            <a:pPr lvl="0" fontAlgn="base"/>
            <a:r>
              <a:rPr lang="en-GB" sz="1200" dirty="0" smtClean="0"/>
              <a:t>Candidate identification and approaching</a:t>
            </a:r>
          </a:p>
          <a:p>
            <a:pPr lvl="0" fontAlgn="base"/>
            <a:r>
              <a:rPr lang="en-GB" sz="1200" dirty="0" smtClean="0"/>
              <a:t>Talent mapping</a:t>
            </a:r>
          </a:p>
          <a:p>
            <a:pPr lvl="0" fontAlgn="base"/>
            <a:r>
              <a:rPr lang="en-GB" sz="1200" dirty="0" smtClean="0"/>
              <a:t>Market insight / intelligence</a:t>
            </a:r>
          </a:p>
          <a:p>
            <a:pPr lvl="0" fontAlgn="base"/>
            <a:r>
              <a:rPr lang="en-GB" sz="1200" dirty="0" smtClean="0"/>
              <a:t>Talent pipelining</a:t>
            </a:r>
          </a:p>
          <a:p>
            <a:pPr lvl="0" fontAlgn="base"/>
            <a:r>
              <a:rPr lang="en-GB" sz="1200" dirty="0" smtClean="0"/>
              <a:t>Salary surveys</a:t>
            </a:r>
          </a:p>
          <a:p>
            <a:pPr lvl="0" fontAlgn="base"/>
            <a:r>
              <a:rPr lang="en-GB" sz="1200" dirty="0" smtClean="0"/>
              <a:t>CV verification</a:t>
            </a:r>
          </a:p>
          <a:p>
            <a:pPr lvl="0" fontAlgn="base"/>
            <a:r>
              <a:rPr lang="en-GB" sz="1200" dirty="0" smtClean="0"/>
              <a:t>Bespoke or multiple recruitment projects                                                                                </a:t>
            </a:r>
          </a:p>
          <a:p>
            <a:pPr algn="just" fontAlgn="base"/>
            <a:endParaRPr lang="en-GB" sz="1200" dirty="0" smtClean="0"/>
          </a:p>
          <a:p>
            <a:pPr algn="just" fontAlgn="base"/>
            <a:endParaRPr lang="en-GB" sz="1200" dirty="0"/>
          </a:p>
        </p:txBody>
      </p:sp>
      <p:pic>
        <p:nvPicPr>
          <p:cNvPr id="3" name="Picture 2" descr="TO USE Travis Research Logo.jpg"/>
          <p:cNvPicPr>
            <a:picLocks noChangeAspect="1"/>
          </p:cNvPicPr>
          <p:nvPr/>
        </p:nvPicPr>
        <p:blipFill>
          <a:blip r:embed="rId3" cstate="print"/>
          <a:stretch>
            <a:fillRect/>
          </a:stretch>
        </p:blipFill>
        <p:spPr>
          <a:xfrm>
            <a:off x="7236296" y="188640"/>
            <a:ext cx="1795398" cy="573000"/>
          </a:xfrm>
          <a:prstGeom prst="rect">
            <a:avLst/>
          </a:prstGeom>
        </p:spPr>
      </p:pic>
      <p:sp>
        <p:nvSpPr>
          <p:cNvPr id="7" name="TextBox 6"/>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sp>
        <p:nvSpPr>
          <p:cNvPr id="8" name="TextBox 7"/>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sp>
        <p:nvSpPr>
          <p:cNvPr id="9" name="TextBox 8"/>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sp>
        <p:nvSpPr>
          <p:cNvPr id="2" name="AutoShape 2" descr="Image result for twitter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4100" name="AutoShape 4" descr="Image result for twitter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pic>
        <p:nvPicPr>
          <p:cNvPr id="4102" name="Picture 6" descr="http://wallpapers111.com/wp-content/uploads/2015/05/Twitter-Logo-Wallpaper-7.jpg"/>
          <p:cNvPicPr>
            <a:picLocks noChangeAspect="1" noChangeArrowheads="1"/>
          </p:cNvPicPr>
          <p:nvPr/>
        </p:nvPicPr>
        <p:blipFill>
          <a:blip r:embed="rId4" cstate="print"/>
          <a:srcRect l="23126" t="5926" r="24016" b="8148"/>
          <a:stretch>
            <a:fillRect/>
          </a:stretch>
        </p:blipFill>
        <p:spPr bwMode="auto">
          <a:xfrm>
            <a:off x="3491880" y="6381328"/>
            <a:ext cx="216024" cy="223739"/>
          </a:xfrm>
          <a:prstGeom prst="rect">
            <a:avLst/>
          </a:prstGeom>
          <a:noFill/>
        </p:spPr>
      </p:pic>
      <p:sp>
        <p:nvSpPr>
          <p:cNvPr id="9218" name="AutoShape 2" descr="Image result for executive Search research imag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pic>
        <p:nvPicPr>
          <p:cNvPr id="14" name="Picture 13" descr="wheel.png"/>
          <p:cNvPicPr>
            <a:picLocks noChangeAspect="1"/>
          </p:cNvPicPr>
          <p:nvPr/>
        </p:nvPicPr>
        <p:blipFill>
          <a:blip r:embed="rId5" cstate="print"/>
          <a:stretch>
            <a:fillRect/>
          </a:stretch>
        </p:blipFill>
        <p:spPr>
          <a:xfrm>
            <a:off x="3635896" y="2276872"/>
            <a:ext cx="5171805" cy="3096344"/>
          </a:xfrm>
          <a:prstGeom prst="rect">
            <a:avLst/>
          </a:prstGeom>
        </p:spPr>
      </p:pic>
      <p:pic>
        <p:nvPicPr>
          <p:cNvPr id="13" name="Picture 2" descr="http://www.travisresearch.co.uk/images/era_logos.png"/>
          <p:cNvPicPr>
            <a:picLocks noChangeAspect="1" noChangeArrowheads="1"/>
          </p:cNvPicPr>
          <p:nvPr/>
        </p:nvPicPr>
        <p:blipFill>
          <a:blip r:embed="rId6" cstate="print"/>
          <a:srcRect/>
          <a:stretch>
            <a:fillRect/>
          </a:stretch>
        </p:blipFill>
        <p:spPr bwMode="auto">
          <a:xfrm>
            <a:off x="323528" y="4509120"/>
            <a:ext cx="3179603" cy="98401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extBox 3"/>
          <p:cNvSpPr txBox="1"/>
          <p:nvPr/>
        </p:nvSpPr>
        <p:spPr>
          <a:xfrm>
            <a:off x="323528" y="548680"/>
            <a:ext cx="8280920" cy="3970318"/>
          </a:xfrm>
          <a:prstGeom prst="rect">
            <a:avLst/>
          </a:prstGeom>
          <a:noFill/>
        </p:spPr>
        <p:txBody>
          <a:bodyPr wrap="square" rtlCol="0">
            <a:spAutoFit/>
          </a:bodyPr>
          <a:lstStyle/>
          <a:p>
            <a:r>
              <a:rPr lang="en-US" sz="1200" b="1" u="sng" dirty="0" smtClean="0"/>
              <a:t>HOW TRAVIS RESEARCH TRANSFORMS THE RESOURCING MODEL</a:t>
            </a:r>
            <a:endParaRPr lang="en-GB" sz="1200" b="1" dirty="0" smtClean="0"/>
          </a:p>
          <a:p>
            <a:r>
              <a:rPr lang="en-US" sz="1200" b="1" dirty="0" smtClean="0"/>
              <a:t> </a:t>
            </a:r>
            <a:endParaRPr lang="en-GB" sz="1200" dirty="0" smtClean="0"/>
          </a:p>
          <a:p>
            <a:pPr lvl="0"/>
            <a:r>
              <a:rPr lang="en-US" sz="1200" dirty="0" smtClean="0"/>
              <a:t>We are research and intelligence led - we look for who is best in class.</a:t>
            </a:r>
            <a:endParaRPr lang="en-GB" sz="1200" dirty="0" smtClean="0"/>
          </a:p>
          <a:p>
            <a:r>
              <a:rPr lang="en-US" sz="1200" dirty="0" smtClean="0"/>
              <a:t> </a:t>
            </a:r>
            <a:endParaRPr lang="en-GB" sz="1200" dirty="0" smtClean="0"/>
          </a:p>
          <a:p>
            <a:pPr lvl="0"/>
            <a:r>
              <a:rPr lang="en-US" sz="1200" dirty="0" smtClean="0"/>
              <a:t>We build an accurate picture of the resourcing environment in which our clients are operating.</a:t>
            </a:r>
            <a:endParaRPr lang="en-GB" sz="1200" dirty="0" smtClean="0"/>
          </a:p>
          <a:p>
            <a:r>
              <a:rPr lang="en-US" sz="1200" dirty="0" smtClean="0"/>
              <a:t> </a:t>
            </a:r>
            <a:endParaRPr lang="en-GB" sz="1200" dirty="0" smtClean="0"/>
          </a:p>
          <a:p>
            <a:pPr lvl="0"/>
            <a:r>
              <a:rPr lang="en-US" sz="1200" dirty="0" smtClean="0"/>
              <a:t>We can provide information to our clients in advance of a decision on whether to recruit, as to the likelihood of success and whether the talent on the outside of the organisation is better than the talent on the inside.</a:t>
            </a:r>
            <a:endParaRPr lang="en-GB" sz="1200" dirty="0" smtClean="0"/>
          </a:p>
          <a:p>
            <a:r>
              <a:rPr lang="en-US" sz="1200" dirty="0" smtClean="0"/>
              <a:t> </a:t>
            </a:r>
            <a:endParaRPr lang="en-GB" sz="1200" dirty="0" smtClean="0"/>
          </a:p>
          <a:p>
            <a:pPr lvl="0"/>
            <a:r>
              <a:rPr lang="en-US" sz="1200" dirty="0" smtClean="0"/>
              <a:t>We can create banks of candidates for regularly recruited roles, or to aid succession planning for critical appointments.</a:t>
            </a:r>
            <a:endParaRPr lang="en-GB" sz="1200" dirty="0" smtClean="0"/>
          </a:p>
          <a:p>
            <a:r>
              <a:rPr lang="en-US" sz="1200" dirty="0" smtClean="0"/>
              <a:t> </a:t>
            </a:r>
            <a:endParaRPr lang="en-GB" sz="1200" dirty="0" smtClean="0"/>
          </a:p>
          <a:p>
            <a:pPr lvl="0"/>
            <a:r>
              <a:rPr lang="en-US" sz="1200" dirty="0" smtClean="0"/>
              <a:t>The process is transparent and flexible – the client remains in control.</a:t>
            </a:r>
            <a:endParaRPr lang="en-GB" sz="1200" dirty="0" smtClean="0"/>
          </a:p>
          <a:p>
            <a:r>
              <a:rPr lang="en-US" sz="1200" dirty="0" smtClean="0"/>
              <a:t> </a:t>
            </a:r>
            <a:endParaRPr lang="en-GB" sz="1200" dirty="0" smtClean="0"/>
          </a:p>
          <a:p>
            <a:pPr lvl="0"/>
            <a:r>
              <a:rPr lang="en-US" sz="1200" dirty="0" smtClean="0"/>
              <a:t>Our aim is to become a valued advisor to the client – this is not a transactional model. We aim to be with clients for the long term and will appoint a Relationship Director, who will develop a deep understanding of the business and its drivers.</a:t>
            </a:r>
            <a:endParaRPr lang="en-GB" sz="1200" dirty="0" smtClean="0"/>
          </a:p>
          <a:p>
            <a:r>
              <a:rPr lang="en-US" sz="1200" dirty="0" smtClean="0"/>
              <a:t> </a:t>
            </a:r>
            <a:endParaRPr lang="en-GB" sz="1200" dirty="0" smtClean="0"/>
          </a:p>
          <a:p>
            <a:pPr lvl="0"/>
            <a:r>
              <a:rPr lang="en-US" sz="1200" dirty="0" smtClean="0"/>
              <a:t>The resourcing decisions that our clients make will be well informed.</a:t>
            </a:r>
            <a:endParaRPr lang="en-GB" sz="1200" dirty="0" smtClean="0"/>
          </a:p>
          <a:p>
            <a:pPr fontAlgn="base"/>
            <a:endParaRPr lang="en-GB" sz="1200" b="1" dirty="0" smtClean="0"/>
          </a:p>
          <a:p>
            <a:pPr fontAlgn="base"/>
            <a:endParaRPr lang="en-GB" sz="1200" dirty="0" smtClean="0"/>
          </a:p>
          <a:p>
            <a:pPr fontAlgn="base"/>
            <a:endParaRPr lang="en-GB" sz="1200" dirty="0" smtClean="0"/>
          </a:p>
          <a:p>
            <a:pPr fontAlgn="base"/>
            <a:endParaRPr lang="en-GB" sz="1200" dirty="0"/>
          </a:p>
        </p:txBody>
      </p:sp>
      <p:sp>
        <p:nvSpPr>
          <p:cNvPr id="5" name="TextBox 4"/>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sp>
        <p:nvSpPr>
          <p:cNvPr id="7" name="TextBox 6"/>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pic>
        <p:nvPicPr>
          <p:cNvPr id="11" name="Picture 10" descr="TO USE Travis Research Logo.jpg"/>
          <p:cNvPicPr>
            <a:picLocks noChangeAspect="1"/>
          </p:cNvPicPr>
          <p:nvPr/>
        </p:nvPicPr>
        <p:blipFill>
          <a:blip r:embed="rId2" cstate="print"/>
          <a:stretch>
            <a:fillRect/>
          </a:stretch>
        </p:blipFill>
        <p:spPr>
          <a:xfrm>
            <a:off x="7236296" y="188640"/>
            <a:ext cx="1795398" cy="573000"/>
          </a:xfrm>
          <a:prstGeom prst="rect">
            <a:avLst/>
          </a:prstGeom>
        </p:spPr>
      </p:pic>
      <p:pic>
        <p:nvPicPr>
          <p:cNvPr id="12" name="Picture 11" descr="executive-search.png"/>
          <p:cNvPicPr>
            <a:picLocks noChangeAspect="1"/>
          </p:cNvPicPr>
          <p:nvPr/>
        </p:nvPicPr>
        <p:blipFill>
          <a:blip r:embed="rId3" cstate="print"/>
          <a:srcRect l="52581" t="2745" r="5280" b="2745"/>
          <a:stretch>
            <a:fillRect/>
          </a:stretch>
        </p:blipFill>
        <p:spPr>
          <a:xfrm>
            <a:off x="3203848" y="3933056"/>
            <a:ext cx="2232248" cy="2132158"/>
          </a:xfrm>
          <a:prstGeom prst="rect">
            <a:avLst/>
          </a:prstGeom>
        </p:spPr>
      </p:pic>
      <p:pic>
        <p:nvPicPr>
          <p:cNvPr id="13" name="Picture 6" descr="http://wallpapers111.com/wp-content/uploads/2015/05/Twitter-Logo-Wallpaper-7.jpg"/>
          <p:cNvPicPr>
            <a:picLocks noChangeAspect="1" noChangeArrowheads="1"/>
          </p:cNvPicPr>
          <p:nvPr/>
        </p:nvPicPr>
        <p:blipFill>
          <a:blip r:embed="rId4" cstate="print"/>
          <a:srcRect l="23126" t="5926" r="24016" b="8148"/>
          <a:stretch>
            <a:fillRect/>
          </a:stretch>
        </p:blipFill>
        <p:spPr bwMode="auto">
          <a:xfrm>
            <a:off x="3491880" y="6381328"/>
            <a:ext cx="216024" cy="223739"/>
          </a:xfrm>
          <a:prstGeom prst="rect">
            <a:avLst/>
          </a:prstGeom>
          <a:noFill/>
        </p:spPr>
      </p:pic>
      <p:sp>
        <p:nvSpPr>
          <p:cNvPr id="14" name="TextBox 13"/>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O USE Travis Research Logo.jpg"/>
          <p:cNvPicPr>
            <a:picLocks noChangeAspect="1"/>
          </p:cNvPicPr>
          <p:nvPr/>
        </p:nvPicPr>
        <p:blipFill>
          <a:blip r:embed="rId3" cstate="print"/>
          <a:stretch>
            <a:fillRect/>
          </a:stretch>
        </p:blipFill>
        <p:spPr>
          <a:xfrm>
            <a:off x="7380312" y="188640"/>
            <a:ext cx="1579374" cy="504056"/>
          </a:xfrm>
          <a:prstGeom prst="rect">
            <a:avLst/>
          </a:prstGeom>
        </p:spPr>
      </p:pic>
      <p:sp>
        <p:nvSpPr>
          <p:cNvPr id="12" name="Rectangle 11"/>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sp>
        <p:nvSpPr>
          <p:cNvPr id="15" name="TextBox 14"/>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pic>
        <p:nvPicPr>
          <p:cNvPr id="20" name="Picture 19" descr="Social_Recruiting.jpg"/>
          <p:cNvPicPr>
            <a:picLocks noChangeAspect="1"/>
          </p:cNvPicPr>
          <p:nvPr/>
        </p:nvPicPr>
        <p:blipFill>
          <a:blip r:embed="rId4" cstate="print"/>
          <a:srcRect t="2667"/>
          <a:stretch>
            <a:fillRect/>
          </a:stretch>
        </p:blipFill>
        <p:spPr>
          <a:xfrm>
            <a:off x="3491880" y="4149080"/>
            <a:ext cx="2049216" cy="1994570"/>
          </a:xfrm>
          <a:prstGeom prst="rect">
            <a:avLst/>
          </a:prstGeom>
        </p:spPr>
      </p:pic>
      <p:sp>
        <p:nvSpPr>
          <p:cNvPr id="18" name="TextBox 17"/>
          <p:cNvSpPr txBox="1"/>
          <p:nvPr/>
        </p:nvSpPr>
        <p:spPr>
          <a:xfrm>
            <a:off x="395536" y="476672"/>
            <a:ext cx="8208911" cy="3970318"/>
          </a:xfrm>
          <a:prstGeom prst="rect">
            <a:avLst/>
          </a:prstGeom>
          <a:noFill/>
        </p:spPr>
        <p:txBody>
          <a:bodyPr wrap="square" rtlCol="0">
            <a:spAutoFit/>
          </a:bodyPr>
          <a:lstStyle/>
          <a:p>
            <a:r>
              <a:rPr lang="en-US" sz="1200" b="1" u="sng" dirty="0" smtClean="0"/>
              <a:t>WHAT WE OFFER</a:t>
            </a:r>
            <a:endParaRPr lang="en-GB" sz="1200" dirty="0" smtClean="0"/>
          </a:p>
          <a:p>
            <a:r>
              <a:rPr lang="en-US" sz="1200" b="1" dirty="0" smtClean="0"/>
              <a:t> </a:t>
            </a:r>
            <a:endParaRPr lang="en-GB" sz="1200" dirty="0" smtClean="0"/>
          </a:p>
          <a:p>
            <a:r>
              <a:rPr lang="en-US" sz="1200" dirty="0" smtClean="0"/>
              <a:t>We offer our clients a choice of operating models:</a:t>
            </a:r>
            <a:endParaRPr lang="en-GB" sz="1200" dirty="0" smtClean="0"/>
          </a:p>
          <a:p>
            <a:r>
              <a:rPr lang="en-US" sz="1200" dirty="0" smtClean="0"/>
              <a:t> </a:t>
            </a:r>
            <a:endParaRPr lang="en-GB" sz="1200" dirty="0" smtClean="0"/>
          </a:p>
          <a:p>
            <a:pPr lvl="0"/>
            <a:r>
              <a:rPr lang="en-US" sz="1200" dirty="0" smtClean="0"/>
              <a:t>We undertake one off or multiple recruitment projects, allowing our clients a choice of how much work we undertake on their behalf. In simple terms we split the recruitment process into its component parts, from writing a job description, through candidate identification and onto reference checking. We encourage our clients to consider how much of the process they can undertake for themselves and how much outside assistance they require. We charge on a per diem basis for the work that we undertake.</a:t>
            </a:r>
            <a:endParaRPr lang="en-GB" sz="1200" dirty="0" smtClean="0"/>
          </a:p>
          <a:p>
            <a:r>
              <a:rPr lang="en-US" sz="1200" dirty="0" smtClean="0"/>
              <a:t> </a:t>
            </a:r>
            <a:endParaRPr lang="en-GB" sz="1200" dirty="0" smtClean="0"/>
          </a:p>
          <a:p>
            <a:pPr lvl="0"/>
            <a:r>
              <a:rPr lang="en-US" sz="1200" dirty="0" smtClean="0"/>
              <a:t>We provide assistance with succession planning for senior roles by identifying interested, talented and affordable candidates in advance of the vacancy. This method assists the client to decide whether they actually need to “go to market” or whether they should appoint from their internal resources.</a:t>
            </a:r>
            <a:endParaRPr lang="en-GB" sz="1200" dirty="0" smtClean="0"/>
          </a:p>
          <a:p>
            <a:r>
              <a:rPr lang="en-US" sz="1200" dirty="0" smtClean="0"/>
              <a:t> </a:t>
            </a:r>
            <a:endParaRPr lang="en-GB" sz="1200" dirty="0" smtClean="0"/>
          </a:p>
          <a:p>
            <a:pPr lvl="0"/>
            <a:r>
              <a:rPr lang="en-US" sz="1200" dirty="0" smtClean="0"/>
              <a:t>We work with clients on roles, for which they have a regular need to recruit, by building a Talent Pool of interested and affordable candidates who can be called forward when the need arises. This dramatically reduces the length of the recruitment process and the time that a vacancy needs to be gapped.</a:t>
            </a:r>
            <a:endParaRPr lang="en-GB" sz="1200" dirty="0" smtClean="0"/>
          </a:p>
          <a:p>
            <a:r>
              <a:rPr lang="en-US" sz="1200" dirty="0" smtClean="0"/>
              <a:t> </a:t>
            </a:r>
            <a:endParaRPr lang="en-GB" sz="1200" dirty="0" smtClean="0"/>
          </a:p>
          <a:p>
            <a:r>
              <a:rPr lang="en-US" sz="1200" dirty="0" smtClean="0"/>
              <a:t>Regardless of how we assist our clients we continue to offer a commentary on the recruitment market place with incisive feedback.</a:t>
            </a:r>
            <a:endParaRPr lang="en-GB" sz="1200" dirty="0" smtClean="0"/>
          </a:p>
          <a:p>
            <a:endParaRPr lang="en-GB" sz="1200" dirty="0"/>
          </a:p>
        </p:txBody>
      </p:sp>
      <p:pic>
        <p:nvPicPr>
          <p:cNvPr id="21" name="Picture 6" descr="http://wallpapers111.com/wp-content/uploads/2015/05/Twitter-Logo-Wallpaper-7.jpg"/>
          <p:cNvPicPr>
            <a:picLocks noChangeAspect="1" noChangeArrowheads="1"/>
          </p:cNvPicPr>
          <p:nvPr/>
        </p:nvPicPr>
        <p:blipFill>
          <a:blip r:embed="rId5" cstate="print"/>
          <a:srcRect l="23126" t="5926" r="24016" b="8148"/>
          <a:stretch>
            <a:fillRect/>
          </a:stretch>
        </p:blipFill>
        <p:spPr bwMode="auto">
          <a:xfrm>
            <a:off x="3491880" y="6381328"/>
            <a:ext cx="216024" cy="223739"/>
          </a:xfrm>
          <a:prstGeom prst="rect">
            <a:avLst/>
          </a:prstGeom>
          <a:noFill/>
        </p:spPr>
      </p:pic>
      <p:sp>
        <p:nvSpPr>
          <p:cNvPr id="11" name="TextBox 10"/>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sp>
        <p:nvSpPr>
          <p:cNvPr id="13" name="TextBox 12"/>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pic>
        <p:nvPicPr>
          <p:cNvPr id="15" name="Picture 14" descr="TO USE Travis Research Logo.jpg"/>
          <p:cNvPicPr>
            <a:picLocks noChangeAspect="1"/>
          </p:cNvPicPr>
          <p:nvPr/>
        </p:nvPicPr>
        <p:blipFill>
          <a:blip r:embed="rId2" cstate="print"/>
          <a:stretch>
            <a:fillRect/>
          </a:stretch>
        </p:blipFill>
        <p:spPr>
          <a:xfrm>
            <a:off x="7380312" y="188640"/>
            <a:ext cx="1579374" cy="504056"/>
          </a:xfrm>
          <a:prstGeom prst="rect">
            <a:avLst/>
          </a:prstGeom>
        </p:spPr>
      </p:pic>
      <p:sp>
        <p:nvSpPr>
          <p:cNvPr id="16" name="TextBox 15"/>
          <p:cNvSpPr txBox="1"/>
          <p:nvPr/>
        </p:nvSpPr>
        <p:spPr>
          <a:xfrm>
            <a:off x="611560" y="764704"/>
            <a:ext cx="2304256" cy="338554"/>
          </a:xfrm>
          <a:prstGeom prst="rect">
            <a:avLst/>
          </a:prstGeom>
          <a:noFill/>
        </p:spPr>
        <p:txBody>
          <a:bodyPr wrap="square" rtlCol="0">
            <a:spAutoFit/>
          </a:bodyPr>
          <a:lstStyle/>
          <a:p>
            <a:pPr fontAlgn="base">
              <a:buNone/>
            </a:pPr>
            <a:r>
              <a:rPr lang="en-GB" sz="1600" b="1" dirty="0" smtClean="0"/>
              <a:t>WE CAN UNDERTAKE</a:t>
            </a:r>
          </a:p>
        </p:txBody>
      </p:sp>
      <p:pic>
        <p:nvPicPr>
          <p:cNvPr id="31" name="Picture 30" descr="services_wheel.png"/>
          <p:cNvPicPr>
            <a:picLocks noChangeAspect="1"/>
          </p:cNvPicPr>
          <p:nvPr/>
        </p:nvPicPr>
        <p:blipFill>
          <a:blip r:embed="rId3" cstate="print"/>
          <a:stretch>
            <a:fillRect/>
          </a:stretch>
        </p:blipFill>
        <p:spPr>
          <a:xfrm>
            <a:off x="4427984" y="1052736"/>
            <a:ext cx="3774182" cy="3590925"/>
          </a:xfrm>
          <a:prstGeom prst="rect">
            <a:avLst/>
          </a:prstGeom>
        </p:spPr>
      </p:pic>
      <p:pic>
        <p:nvPicPr>
          <p:cNvPr id="19" name="Picture 6" descr="http://wallpapers111.com/wp-content/uploads/2015/05/Twitter-Logo-Wallpaper-7.jpg"/>
          <p:cNvPicPr>
            <a:picLocks noChangeAspect="1" noChangeArrowheads="1"/>
          </p:cNvPicPr>
          <p:nvPr/>
        </p:nvPicPr>
        <p:blipFill>
          <a:blip r:embed="rId4" cstate="print"/>
          <a:srcRect l="23126" t="5926" r="24016" b="8148"/>
          <a:stretch>
            <a:fillRect/>
          </a:stretch>
        </p:blipFill>
        <p:spPr bwMode="auto">
          <a:xfrm>
            <a:off x="3491880" y="6381328"/>
            <a:ext cx="216024" cy="223739"/>
          </a:xfrm>
          <a:prstGeom prst="rect">
            <a:avLst/>
          </a:prstGeom>
          <a:noFill/>
        </p:spPr>
      </p:pic>
      <p:sp>
        <p:nvSpPr>
          <p:cNvPr id="20" name="TextBox 19"/>
          <p:cNvSpPr txBox="1"/>
          <p:nvPr/>
        </p:nvSpPr>
        <p:spPr>
          <a:xfrm>
            <a:off x="611560" y="1340768"/>
            <a:ext cx="2787879" cy="3046988"/>
          </a:xfrm>
          <a:prstGeom prst="rect">
            <a:avLst/>
          </a:prstGeom>
          <a:noFill/>
        </p:spPr>
        <p:txBody>
          <a:bodyPr wrap="square" rtlCol="0">
            <a:spAutoFit/>
          </a:bodyPr>
          <a:lstStyle/>
          <a:p>
            <a:pPr fontAlgn="base"/>
            <a:r>
              <a:rPr lang="en-GB" sz="1200" dirty="0" smtClean="0"/>
              <a:t>Candidate identification and approaching</a:t>
            </a:r>
          </a:p>
          <a:p>
            <a:pPr fontAlgn="base"/>
            <a:endParaRPr lang="en-GB" sz="1200" dirty="0" smtClean="0"/>
          </a:p>
          <a:p>
            <a:pPr lvl="0" fontAlgn="base"/>
            <a:r>
              <a:rPr lang="en-GB" sz="1200" dirty="0" smtClean="0"/>
              <a:t>Talent mapping</a:t>
            </a:r>
          </a:p>
          <a:p>
            <a:pPr lvl="0" fontAlgn="base"/>
            <a:endParaRPr lang="en-GB" sz="1200" dirty="0" smtClean="0"/>
          </a:p>
          <a:p>
            <a:pPr lvl="0" fontAlgn="base"/>
            <a:r>
              <a:rPr lang="en-GB" sz="1200" dirty="0" smtClean="0"/>
              <a:t>Market insight / intelligence</a:t>
            </a:r>
          </a:p>
          <a:p>
            <a:pPr lvl="0" fontAlgn="base"/>
            <a:endParaRPr lang="en-GB" sz="1200" dirty="0" smtClean="0"/>
          </a:p>
          <a:p>
            <a:pPr lvl="0" fontAlgn="base"/>
            <a:r>
              <a:rPr lang="en-GB" sz="1200" dirty="0" smtClean="0"/>
              <a:t>Talent pipelining</a:t>
            </a:r>
          </a:p>
          <a:p>
            <a:pPr lvl="0" fontAlgn="base"/>
            <a:endParaRPr lang="en-GB" sz="1200" dirty="0" smtClean="0"/>
          </a:p>
          <a:p>
            <a:pPr lvl="0" fontAlgn="base"/>
            <a:r>
              <a:rPr lang="en-GB" sz="1200" dirty="0" smtClean="0"/>
              <a:t>Salary surveys</a:t>
            </a:r>
          </a:p>
          <a:p>
            <a:pPr lvl="0" fontAlgn="base"/>
            <a:endParaRPr lang="en-GB" sz="1200" dirty="0" smtClean="0"/>
          </a:p>
          <a:p>
            <a:pPr lvl="0" fontAlgn="base"/>
            <a:r>
              <a:rPr lang="en-GB" sz="1200" dirty="0" smtClean="0"/>
              <a:t>CV verification</a:t>
            </a:r>
          </a:p>
          <a:p>
            <a:pPr lvl="0" fontAlgn="base"/>
            <a:endParaRPr lang="en-GB" sz="1200" dirty="0" smtClean="0"/>
          </a:p>
          <a:p>
            <a:pPr lvl="0" fontAlgn="base"/>
            <a:r>
              <a:rPr lang="en-GB" sz="1200" dirty="0" smtClean="0"/>
              <a:t>Bespoke or multiple recruitment projects</a:t>
            </a:r>
          </a:p>
          <a:p>
            <a:pPr lvl="0" fontAlgn="base"/>
            <a:endParaRPr lang="en-GB" sz="1200" dirty="0" smtClean="0"/>
          </a:p>
          <a:p>
            <a:pPr lvl="0" fontAlgn="base"/>
            <a:r>
              <a:rPr lang="en-GB" sz="1200" dirty="0" smtClean="0"/>
              <a:t>Flexible project management</a:t>
            </a:r>
          </a:p>
          <a:p>
            <a:endParaRPr lang="en-GB" sz="1200" dirty="0"/>
          </a:p>
        </p:txBody>
      </p:sp>
      <p:sp>
        <p:nvSpPr>
          <p:cNvPr id="17" name="TextBox 16"/>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sp>
        <p:nvSpPr>
          <p:cNvPr id="9" name="TextBox 8"/>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sp>
        <p:nvSpPr>
          <p:cNvPr id="13" name="TextBox 12"/>
          <p:cNvSpPr txBox="1"/>
          <p:nvPr/>
        </p:nvSpPr>
        <p:spPr>
          <a:xfrm>
            <a:off x="683568" y="764704"/>
            <a:ext cx="1656184" cy="338554"/>
          </a:xfrm>
          <a:prstGeom prst="rect">
            <a:avLst/>
          </a:prstGeom>
          <a:noFill/>
        </p:spPr>
        <p:txBody>
          <a:bodyPr wrap="square" rtlCol="0">
            <a:spAutoFit/>
          </a:bodyPr>
          <a:lstStyle/>
          <a:p>
            <a:pPr fontAlgn="base">
              <a:buNone/>
            </a:pPr>
            <a:r>
              <a:rPr lang="en-GB" sz="1600" b="1" dirty="0" smtClean="0"/>
              <a:t>ADVANTAGES</a:t>
            </a:r>
          </a:p>
        </p:txBody>
      </p:sp>
      <p:pic>
        <p:nvPicPr>
          <p:cNvPr id="14" name="Picture 13" descr="TO USE Travis Research Logo.jpg"/>
          <p:cNvPicPr>
            <a:picLocks noChangeAspect="1"/>
          </p:cNvPicPr>
          <p:nvPr/>
        </p:nvPicPr>
        <p:blipFill>
          <a:blip r:embed="rId2" cstate="print"/>
          <a:stretch>
            <a:fillRect/>
          </a:stretch>
        </p:blipFill>
        <p:spPr>
          <a:xfrm>
            <a:off x="7380312" y="188640"/>
            <a:ext cx="1579374" cy="504056"/>
          </a:xfrm>
          <a:prstGeom prst="rect">
            <a:avLst/>
          </a:prstGeom>
        </p:spPr>
      </p:pic>
      <p:sp>
        <p:nvSpPr>
          <p:cNvPr id="18" name="TextBox 17"/>
          <p:cNvSpPr txBox="1"/>
          <p:nvPr/>
        </p:nvSpPr>
        <p:spPr>
          <a:xfrm>
            <a:off x="467544" y="2132856"/>
            <a:ext cx="5904656" cy="338554"/>
          </a:xfrm>
          <a:prstGeom prst="rect">
            <a:avLst/>
          </a:prstGeom>
          <a:noFill/>
          <a:ln>
            <a:noFill/>
          </a:ln>
        </p:spPr>
        <p:txBody>
          <a:bodyPr wrap="square" rtlCol="0">
            <a:spAutoFit/>
          </a:bodyPr>
          <a:lstStyle/>
          <a:p>
            <a:pPr lvl="0"/>
            <a:r>
              <a:rPr lang="en-US" sz="1600" dirty="0" smtClean="0"/>
              <a:t> </a:t>
            </a:r>
            <a:endParaRPr lang="en-GB" sz="1600" dirty="0" smtClean="0"/>
          </a:p>
        </p:txBody>
      </p:sp>
      <p:sp>
        <p:nvSpPr>
          <p:cNvPr id="19" name="Rectangle 18"/>
          <p:cNvSpPr/>
          <p:nvPr/>
        </p:nvSpPr>
        <p:spPr>
          <a:xfrm>
            <a:off x="467544" y="1700808"/>
            <a:ext cx="3024336" cy="338554"/>
          </a:xfrm>
          <a:prstGeom prst="rect">
            <a:avLst/>
          </a:prstGeom>
          <a:noFill/>
          <a:ln>
            <a:noFill/>
          </a:ln>
        </p:spPr>
        <p:txBody>
          <a:bodyPr wrap="square">
            <a:spAutoFit/>
          </a:bodyPr>
          <a:lstStyle/>
          <a:p>
            <a:pPr lvl="0"/>
            <a:r>
              <a:rPr lang="en-US" sz="1600" dirty="0" smtClean="0"/>
              <a:t> </a:t>
            </a:r>
            <a:endParaRPr lang="en-GB" sz="1600" dirty="0" smtClean="0"/>
          </a:p>
        </p:txBody>
      </p:sp>
      <p:sp>
        <p:nvSpPr>
          <p:cNvPr id="20" name="TextBox 19"/>
          <p:cNvSpPr txBox="1"/>
          <p:nvPr/>
        </p:nvSpPr>
        <p:spPr>
          <a:xfrm>
            <a:off x="683568" y="1268760"/>
            <a:ext cx="5544616" cy="2492990"/>
          </a:xfrm>
          <a:prstGeom prst="rect">
            <a:avLst/>
          </a:prstGeom>
          <a:noFill/>
          <a:ln>
            <a:noFill/>
          </a:ln>
        </p:spPr>
        <p:txBody>
          <a:bodyPr wrap="square" rtlCol="0">
            <a:spAutoFit/>
          </a:bodyPr>
          <a:lstStyle/>
          <a:p>
            <a:pPr lvl="0"/>
            <a:r>
              <a:rPr lang="en-US" sz="1200" dirty="0" smtClean="0"/>
              <a:t>We develop a deep knowledge of our clients and their markets</a:t>
            </a:r>
          </a:p>
          <a:p>
            <a:pPr lvl="0"/>
            <a:endParaRPr lang="en-US" sz="1200" dirty="0" smtClean="0"/>
          </a:p>
          <a:p>
            <a:pPr lvl="0"/>
            <a:r>
              <a:rPr lang="en-US" sz="1200" dirty="0" smtClean="0"/>
              <a:t>Focused, flexible and transparent</a:t>
            </a:r>
          </a:p>
          <a:p>
            <a:pPr lvl="0"/>
            <a:endParaRPr lang="en-US" sz="1200" dirty="0" smtClean="0"/>
          </a:p>
          <a:p>
            <a:pPr lvl="0"/>
            <a:r>
              <a:rPr lang="en-US" sz="1200" dirty="0" smtClean="0"/>
              <a:t>Costs are visible and highly competitive – there is no drop in quality</a:t>
            </a:r>
          </a:p>
          <a:p>
            <a:endParaRPr lang="en-US" sz="1200" dirty="0" smtClean="0"/>
          </a:p>
          <a:p>
            <a:pPr lvl="0"/>
            <a:r>
              <a:rPr lang="en-US" sz="1200" dirty="0" smtClean="0"/>
              <a:t>The client gets what they pay for; they are in control, no frills</a:t>
            </a:r>
          </a:p>
          <a:p>
            <a:pPr lvl="0"/>
            <a:endParaRPr lang="en-US" sz="1200" dirty="0" smtClean="0"/>
          </a:p>
          <a:p>
            <a:r>
              <a:rPr lang="en-US" sz="1200" dirty="0" smtClean="0"/>
              <a:t> Allows the client to recruit from competitors via a third party</a:t>
            </a:r>
            <a:endParaRPr lang="en-GB" sz="1200" dirty="0" smtClean="0"/>
          </a:p>
          <a:p>
            <a:pPr lvl="0"/>
            <a:endParaRPr lang="en-GB" sz="1600" dirty="0" smtClean="0"/>
          </a:p>
          <a:p>
            <a:endParaRPr lang="en-GB" sz="1600" dirty="0" smtClean="0"/>
          </a:p>
          <a:p>
            <a:pPr lvl="0"/>
            <a:endParaRPr lang="en-GB" sz="1600" dirty="0" smtClean="0"/>
          </a:p>
        </p:txBody>
      </p:sp>
      <p:pic>
        <p:nvPicPr>
          <p:cNvPr id="15" name="Picture 6" descr="http://wallpapers111.com/wp-content/uploads/2015/05/Twitter-Logo-Wallpaper-7.jpg"/>
          <p:cNvPicPr>
            <a:picLocks noChangeAspect="1" noChangeArrowheads="1"/>
          </p:cNvPicPr>
          <p:nvPr/>
        </p:nvPicPr>
        <p:blipFill>
          <a:blip r:embed="rId3" cstate="print"/>
          <a:srcRect l="23126" t="5926" r="24016" b="8148"/>
          <a:stretch>
            <a:fillRect/>
          </a:stretch>
        </p:blipFill>
        <p:spPr bwMode="auto">
          <a:xfrm>
            <a:off x="3491880" y="6381328"/>
            <a:ext cx="216024" cy="223739"/>
          </a:xfrm>
          <a:prstGeom prst="rect">
            <a:avLst/>
          </a:prstGeom>
          <a:noFill/>
        </p:spPr>
      </p:pic>
      <p:pic>
        <p:nvPicPr>
          <p:cNvPr id="16" name="Picture 15" descr="maxresdefault.jpg"/>
          <p:cNvPicPr>
            <a:picLocks noChangeAspect="1"/>
          </p:cNvPicPr>
          <p:nvPr/>
        </p:nvPicPr>
        <p:blipFill>
          <a:blip r:embed="rId4" cstate="print"/>
          <a:stretch>
            <a:fillRect/>
          </a:stretch>
        </p:blipFill>
        <p:spPr>
          <a:xfrm>
            <a:off x="6012160" y="4581128"/>
            <a:ext cx="2930863" cy="1584176"/>
          </a:xfrm>
          <a:prstGeom prst="rect">
            <a:avLst/>
          </a:prstGeom>
        </p:spPr>
      </p:pic>
      <p:sp>
        <p:nvSpPr>
          <p:cNvPr id="17" name="TextBox 16"/>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548680"/>
            <a:ext cx="8280920" cy="3970318"/>
          </a:xfrm>
          <a:prstGeom prst="rect">
            <a:avLst/>
          </a:prstGeom>
          <a:noFill/>
        </p:spPr>
        <p:txBody>
          <a:bodyPr wrap="square" rtlCol="0">
            <a:spAutoFit/>
          </a:bodyPr>
          <a:lstStyle/>
          <a:p>
            <a:r>
              <a:rPr lang="en-US" sz="1200" b="1" u="sng" dirty="0" smtClean="0"/>
              <a:t>A TYPICAL ASSIGNMENT</a:t>
            </a:r>
            <a:endParaRPr lang="en-GB" sz="1200" b="1" dirty="0" smtClean="0"/>
          </a:p>
          <a:p>
            <a:r>
              <a:rPr lang="en-US" sz="1200" b="1" dirty="0" smtClean="0"/>
              <a:t> </a:t>
            </a:r>
            <a:endParaRPr lang="en-GB" sz="1200" dirty="0" smtClean="0"/>
          </a:p>
          <a:p>
            <a:pPr fontAlgn="base"/>
            <a:r>
              <a:rPr lang="en-US" sz="1200" b="1" dirty="0" smtClean="0"/>
              <a:t>Client Briefing</a:t>
            </a:r>
            <a:endParaRPr lang="en-GB" sz="1200" b="1" dirty="0" smtClean="0"/>
          </a:p>
          <a:p>
            <a:pPr fontAlgn="base"/>
            <a:r>
              <a:rPr lang="en-GB" sz="1200" dirty="0" smtClean="0"/>
              <a:t>An initial meeting or telephone briefing is arranged to ascertain the requirements of the client. Time and cost budgets are set in advance and are not exceeded without written authority.</a:t>
            </a:r>
          </a:p>
          <a:p>
            <a:pPr fontAlgn="base"/>
            <a:endParaRPr lang="en-GB" sz="1200" dirty="0" smtClean="0"/>
          </a:p>
          <a:p>
            <a:pPr fontAlgn="base"/>
            <a:r>
              <a:rPr lang="en-US" sz="1200" b="1" dirty="0" smtClean="0"/>
              <a:t>Target Population</a:t>
            </a:r>
            <a:endParaRPr lang="en-GB" sz="1200" b="1" dirty="0" smtClean="0"/>
          </a:p>
          <a:p>
            <a:pPr fontAlgn="base"/>
            <a:r>
              <a:rPr lang="en-GB" sz="1200" dirty="0" smtClean="0"/>
              <a:t>A target list is compiled of potential companies, i.e. direct competitors, associated business sectors, product or geography.  This is then agreed by the client before candidate identification commences.</a:t>
            </a:r>
          </a:p>
          <a:p>
            <a:pPr fontAlgn="base"/>
            <a:endParaRPr lang="en-GB" sz="1200" dirty="0" smtClean="0"/>
          </a:p>
          <a:p>
            <a:pPr fontAlgn="base"/>
            <a:r>
              <a:rPr lang="en-US" sz="1200" b="1" dirty="0" smtClean="0"/>
              <a:t>Candidate Identification / Mapping of Organizations</a:t>
            </a:r>
            <a:endParaRPr lang="en-GB" sz="1200" b="1" dirty="0" smtClean="0"/>
          </a:p>
          <a:p>
            <a:pPr fontAlgn="base"/>
            <a:r>
              <a:rPr lang="en-GB" sz="1200" dirty="0" smtClean="0"/>
              <a:t>Potential candidates are identified within the target population; we then begin to create a report adding profiles wherever possible. This is reviewed with the client and a long list of candidates is created.</a:t>
            </a:r>
          </a:p>
          <a:p>
            <a:pPr fontAlgn="base"/>
            <a:endParaRPr lang="en-US" sz="1200" b="1" dirty="0" smtClean="0"/>
          </a:p>
          <a:p>
            <a:pPr fontAlgn="base"/>
            <a:r>
              <a:rPr lang="en-US" sz="1200" b="1" dirty="0" smtClean="0"/>
              <a:t>Contacting</a:t>
            </a:r>
            <a:endParaRPr lang="en-GB" sz="1200" b="1" dirty="0" smtClean="0"/>
          </a:p>
          <a:p>
            <a:pPr fontAlgn="base"/>
            <a:r>
              <a:rPr lang="en-GB" sz="1200" dirty="0" smtClean="0"/>
              <a:t>The potential candidates are contacted to establish their level of interest and initial suitability for the role, (client identity can be protected at this stage if necessary).  CV details of candidates who express an interest are presented to the client, where candidates are not interested, feedback is obtained and reported. This information provides clients with real time market insight in terms of employer branding, remuneration &amp; talent in the market. Any information obtained is forwarded to the client.</a:t>
            </a:r>
          </a:p>
          <a:p>
            <a:r>
              <a:rPr lang="en-GB" sz="1200" dirty="0" smtClean="0"/>
              <a:t/>
            </a:r>
            <a:br>
              <a:rPr lang="en-GB" sz="1200" dirty="0" smtClean="0"/>
            </a:br>
            <a:endParaRPr lang="en-GB" sz="1200" dirty="0"/>
          </a:p>
        </p:txBody>
      </p:sp>
      <p:pic>
        <p:nvPicPr>
          <p:cNvPr id="5" name="Picture 4" descr="TO USE Travis Research Logo.jpg"/>
          <p:cNvPicPr>
            <a:picLocks noChangeAspect="1"/>
          </p:cNvPicPr>
          <p:nvPr/>
        </p:nvPicPr>
        <p:blipFill>
          <a:blip r:embed="rId2" cstate="print"/>
          <a:stretch>
            <a:fillRect/>
          </a:stretch>
        </p:blipFill>
        <p:spPr>
          <a:xfrm>
            <a:off x="7380312" y="188640"/>
            <a:ext cx="1579374" cy="504056"/>
          </a:xfrm>
          <a:prstGeom prst="rect">
            <a:avLst/>
          </a:prstGeom>
        </p:spPr>
      </p:pic>
      <p:sp>
        <p:nvSpPr>
          <p:cNvPr id="6" name="Rectangle 5"/>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sp>
        <p:nvSpPr>
          <p:cNvPr id="9" name="TextBox 8"/>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pic>
        <p:nvPicPr>
          <p:cNvPr id="12" name="Picture 6" descr="http://wallpapers111.com/wp-content/uploads/2015/05/Twitter-Logo-Wallpaper-7.jpg"/>
          <p:cNvPicPr>
            <a:picLocks noChangeAspect="1" noChangeArrowheads="1"/>
          </p:cNvPicPr>
          <p:nvPr/>
        </p:nvPicPr>
        <p:blipFill>
          <a:blip r:embed="rId3" cstate="print"/>
          <a:srcRect l="23126" t="5926" r="24016" b="8148"/>
          <a:stretch>
            <a:fillRect/>
          </a:stretch>
        </p:blipFill>
        <p:spPr bwMode="auto">
          <a:xfrm>
            <a:off x="3491880" y="6381328"/>
            <a:ext cx="216024" cy="223739"/>
          </a:xfrm>
          <a:prstGeom prst="rect">
            <a:avLst/>
          </a:prstGeom>
          <a:noFill/>
        </p:spPr>
      </p:pic>
      <p:pic>
        <p:nvPicPr>
          <p:cNvPr id="13" name="Picture 12" descr="iStock_000018634761XSmall-300x225.jpg"/>
          <p:cNvPicPr>
            <a:picLocks noChangeAspect="1"/>
          </p:cNvPicPr>
          <p:nvPr/>
        </p:nvPicPr>
        <p:blipFill>
          <a:blip r:embed="rId4" cstate="print"/>
          <a:stretch>
            <a:fillRect/>
          </a:stretch>
        </p:blipFill>
        <p:spPr>
          <a:xfrm>
            <a:off x="3059832" y="4149080"/>
            <a:ext cx="2857500" cy="2143125"/>
          </a:xfrm>
          <a:prstGeom prst="rect">
            <a:avLst/>
          </a:prstGeom>
        </p:spPr>
      </p:pic>
      <p:sp>
        <p:nvSpPr>
          <p:cNvPr id="14" name="TextBox 13"/>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692696"/>
            <a:ext cx="8280920" cy="3785652"/>
          </a:xfrm>
          <a:prstGeom prst="rect">
            <a:avLst/>
          </a:prstGeom>
          <a:noFill/>
        </p:spPr>
        <p:txBody>
          <a:bodyPr wrap="square" rtlCol="0">
            <a:spAutoFit/>
          </a:bodyPr>
          <a:lstStyle/>
          <a:p>
            <a:r>
              <a:rPr lang="en-US" sz="1200" b="1" dirty="0" smtClean="0"/>
              <a:t>Managing </a:t>
            </a:r>
            <a:r>
              <a:rPr lang="en-US" sz="1200" b="1" dirty="0" smtClean="0"/>
              <a:t>Director - Sarah </a:t>
            </a:r>
            <a:r>
              <a:rPr lang="en-US" sz="1200" b="1" dirty="0" smtClean="0"/>
              <a:t>El-Rasoul</a:t>
            </a:r>
          </a:p>
          <a:p>
            <a:r>
              <a:rPr lang="en-US" sz="1200" b="1" dirty="0" smtClean="0"/>
              <a:t> </a:t>
            </a:r>
          </a:p>
          <a:p>
            <a:r>
              <a:rPr lang="en-US" sz="1200" dirty="0" smtClean="0"/>
              <a:t>Sarah is Managing Director of Travis Research. Travis Research is a team of five, experienced executive research consultants. </a:t>
            </a:r>
          </a:p>
          <a:p>
            <a:endParaRPr lang="en-GB" sz="1200" dirty="0" smtClean="0"/>
          </a:p>
          <a:p>
            <a:r>
              <a:rPr lang="en-GB" sz="1200" dirty="0" smtClean="0"/>
              <a:t>Sarah started her professional life in the world of law which spanned over 16 years in various departments before settling into property law as a fee earner running Property Law departments.</a:t>
            </a:r>
          </a:p>
          <a:p>
            <a:r>
              <a:rPr lang="en-GB" sz="1200" dirty="0" smtClean="0"/>
              <a:t> </a:t>
            </a:r>
          </a:p>
          <a:p>
            <a:r>
              <a:rPr lang="en-GB" sz="1200" dirty="0" smtClean="0"/>
              <a:t>To achieve work life balance, Sarah joined Heather Travis (Founder of Travis Research </a:t>
            </a:r>
            <a:r>
              <a:rPr lang="en-GB" sz="1200" dirty="0" smtClean="0"/>
              <a:t>Europe) in </a:t>
            </a:r>
            <a:r>
              <a:rPr lang="en-GB" sz="1200" dirty="0" smtClean="0"/>
              <a:t>1999, one of the market leading organisations in the UK and Europe as a trainee researcher working her way into her current role of Managing Director. Sarah has worked on a variety of senior management executive assignments and is also Director of CER Corporate Executive Research and Membership Secretary of The Executive Research Association.  Sarah is actively involved in the training and development programmes currently running with the ERA and is passionate about sharing her experience and training methods with new researchers to help them achieve a positive outlook to executive research and always ensuring there is an excellent candidate experience throughout the process.</a:t>
            </a:r>
          </a:p>
          <a:p>
            <a:r>
              <a:rPr lang="en-GB" sz="1200" dirty="0" smtClean="0"/>
              <a:t> </a:t>
            </a:r>
          </a:p>
          <a:p>
            <a:r>
              <a:rPr lang="en-GB" sz="1200" dirty="0" smtClean="0"/>
              <a:t>Email: </a:t>
            </a:r>
            <a:r>
              <a:rPr lang="en-GB" sz="1200" dirty="0" smtClean="0"/>
              <a:t>sarah@travisresearch.co.uk</a:t>
            </a:r>
          </a:p>
          <a:p>
            <a:r>
              <a:rPr lang="en-GB" sz="1200" dirty="0" smtClean="0"/>
              <a:t>Office</a:t>
            </a:r>
            <a:r>
              <a:rPr lang="en-GB" sz="1200" dirty="0" smtClean="0"/>
              <a:t>: </a:t>
            </a:r>
            <a:r>
              <a:rPr lang="en-GB" sz="1200" dirty="0" smtClean="0"/>
              <a:t>01442 828846</a:t>
            </a:r>
          </a:p>
          <a:p>
            <a:r>
              <a:rPr lang="en-GB" sz="1200" dirty="0" smtClean="0"/>
              <a:t>Mobile: </a:t>
            </a:r>
            <a:r>
              <a:rPr lang="en-GB" sz="1200" dirty="0" smtClean="0"/>
              <a:t>07773 242775</a:t>
            </a:r>
          </a:p>
          <a:p>
            <a:r>
              <a:rPr lang="en-GB" sz="1200" dirty="0" smtClean="0"/>
              <a:t/>
            </a:r>
            <a:br>
              <a:rPr lang="en-GB" sz="1200" dirty="0" smtClean="0"/>
            </a:br>
            <a:endParaRPr lang="en-GB" sz="1200" dirty="0"/>
          </a:p>
        </p:txBody>
      </p:sp>
      <p:pic>
        <p:nvPicPr>
          <p:cNvPr id="5" name="Picture 4" descr="TO USE Travis Research Logo.jpg"/>
          <p:cNvPicPr>
            <a:picLocks noChangeAspect="1"/>
          </p:cNvPicPr>
          <p:nvPr/>
        </p:nvPicPr>
        <p:blipFill>
          <a:blip r:embed="rId3" cstate="print"/>
          <a:stretch>
            <a:fillRect/>
          </a:stretch>
        </p:blipFill>
        <p:spPr>
          <a:xfrm>
            <a:off x="7452320" y="188640"/>
            <a:ext cx="1579374" cy="504056"/>
          </a:xfrm>
          <a:prstGeom prst="rect">
            <a:avLst/>
          </a:prstGeom>
        </p:spPr>
      </p:pic>
      <p:sp>
        <p:nvSpPr>
          <p:cNvPr id="6" name="Rectangle 5"/>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sp>
        <p:nvSpPr>
          <p:cNvPr id="9" name="TextBox 8"/>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pic>
        <p:nvPicPr>
          <p:cNvPr id="12" name="Picture 6" descr="http://wallpapers111.com/wp-content/uploads/2015/05/Twitter-Logo-Wallpaper-7.jpg"/>
          <p:cNvPicPr>
            <a:picLocks noChangeAspect="1" noChangeArrowheads="1"/>
          </p:cNvPicPr>
          <p:nvPr/>
        </p:nvPicPr>
        <p:blipFill>
          <a:blip r:embed="rId4" cstate="print"/>
          <a:srcRect l="23126" t="5926" r="24016" b="8148"/>
          <a:stretch>
            <a:fillRect/>
          </a:stretch>
        </p:blipFill>
        <p:spPr bwMode="auto">
          <a:xfrm>
            <a:off x="3491880" y="6381328"/>
            <a:ext cx="216024" cy="223739"/>
          </a:xfrm>
          <a:prstGeom prst="rect">
            <a:avLst/>
          </a:prstGeom>
          <a:noFill/>
        </p:spPr>
      </p:pic>
      <p:pic>
        <p:nvPicPr>
          <p:cNvPr id="13" name="Picture 12" descr="Team coaching shutterstock_107966672.jpg"/>
          <p:cNvPicPr>
            <a:picLocks noChangeAspect="1"/>
          </p:cNvPicPr>
          <p:nvPr/>
        </p:nvPicPr>
        <p:blipFill>
          <a:blip r:embed="rId5" cstate="print"/>
          <a:stretch>
            <a:fillRect/>
          </a:stretch>
        </p:blipFill>
        <p:spPr>
          <a:xfrm>
            <a:off x="6156176" y="3356992"/>
            <a:ext cx="2376264" cy="2170304"/>
          </a:xfrm>
          <a:prstGeom prst="rect">
            <a:avLst/>
          </a:prstGeom>
        </p:spPr>
      </p:pic>
      <p:sp>
        <p:nvSpPr>
          <p:cNvPr id="14" name="TextBox 13"/>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sp>
        <p:nvSpPr>
          <p:cNvPr id="10" name="TextBox 9"/>
          <p:cNvSpPr txBox="1"/>
          <p:nvPr/>
        </p:nvSpPr>
        <p:spPr>
          <a:xfrm>
            <a:off x="467544" y="4365104"/>
            <a:ext cx="3672408" cy="1384995"/>
          </a:xfrm>
          <a:prstGeom prst="rect">
            <a:avLst/>
          </a:prstGeom>
          <a:noFill/>
        </p:spPr>
        <p:txBody>
          <a:bodyPr wrap="square" rtlCol="0">
            <a:spAutoFit/>
          </a:bodyPr>
          <a:lstStyle/>
          <a:p>
            <a:r>
              <a:rPr lang="en-GB" sz="1200" b="1" dirty="0" smtClean="0"/>
              <a:t>Executive Research Director - Rebecca </a:t>
            </a:r>
            <a:r>
              <a:rPr lang="en-GB" sz="1200" b="1" dirty="0" smtClean="0"/>
              <a:t>Cunningham</a:t>
            </a:r>
          </a:p>
          <a:p>
            <a:r>
              <a:rPr lang="en-GB" sz="1200" dirty="0" smtClean="0"/>
              <a:t>Email: </a:t>
            </a:r>
            <a:r>
              <a:rPr lang="en-GB" sz="1200" dirty="0" smtClean="0"/>
              <a:t>rebecca@travisresearch.co.uk</a:t>
            </a:r>
          </a:p>
          <a:p>
            <a:endParaRPr lang="en-GB" sz="1200" dirty="0" smtClean="0"/>
          </a:p>
          <a:p>
            <a:r>
              <a:rPr lang="en-GB" sz="1200" b="1" dirty="0" smtClean="0"/>
              <a:t>Executive Researcher – Lucy Fantham</a:t>
            </a:r>
            <a:endParaRPr lang="en-GB" sz="1200" b="1" dirty="0" smtClean="0"/>
          </a:p>
          <a:p>
            <a:r>
              <a:rPr lang="en-GB" sz="1200" dirty="0" smtClean="0"/>
              <a:t>Email: </a:t>
            </a:r>
            <a:r>
              <a:rPr lang="en-GB" sz="1200" dirty="0" smtClean="0"/>
              <a:t>lucy</a:t>
            </a:r>
            <a:r>
              <a:rPr lang="en-GB" sz="1200" dirty="0" smtClean="0"/>
              <a:t>@travisresearch.co.uk</a:t>
            </a:r>
            <a:endParaRPr lang="en-GB" sz="1200" dirty="0" smtClean="0"/>
          </a:p>
          <a:p>
            <a:endParaRPr lang="en-GB" sz="1200" dirty="0" smtClean="0"/>
          </a:p>
          <a:p>
            <a:endParaRPr lang="en-GB" sz="1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1196752"/>
            <a:ext cx="6624736" cy="2492990"/>
          </a:xfrm>
          <a:prstGeom prst="rect">
            <a:avLst/>
          </a:prstGeom>
          <a:noFill/>
        </p:spPr>
        <p:txBody>
          <a:bodyPr wrap="square" rtlCol="0">
            <a:spAutoFit/>
          </a:bodyPr>
          <a:lstStyle/>
          <a:p>
            <a:pPr fontAlgn="base"/>
            <a:r>
              <a:rPr lang="en-GB" sz="1200" b="1" dirty="0" smtClean="0"/>
              <a:t>CONTACT US</a:t>
            </a:r>
          </a:p>
          <a:p>
            <a:pPr fontAlgn="base"/>
            <a:endParaRPr lang="en-GB" sz="1200" b="1" dirty="0" smtClean="0"/>
          </a:p>
          <a:p>
            <a:pPr fontAlgn="base"/>
            <a:r>
              <a:rPr lang="en-GB" sz="1200" b="1" dirty="0" smtClean="0"/>
              <a:t>Travis Research Europe Ltd</a:t>
            </a:r>
            <a:r>
              <a:rPr lang="en-GB" sz="1200" dirty="0" smtClean="0"/>
              <a:t/>
            </a:r>
            <a:br>
              <a:rPr lang="en-GB" sz="1200" dirty="0" smtClean="0"/>
            </a:br>
            <a:r>
              <a:rPr lang="en-GB" sz="1200" dirty="0" smtClean="0"/>
              <a:t>Unit </a:t>
            </a:r>
            <a:r>
              <a:rPr lang="en-GB" sz="1200" dirty="0" smtClean="0"/>
              <a:t>25, The </a:t>
            </a:r>
            <a:r>
              <a:rPr lang="en-GB" sz="1200" dirty="0" smtClean="0"/>
              <a:t>Silk </a:t>
            </a:r>
            <a:r>
              <a:rPr lang="en-GB" sz="1200" dirty="0" smtClean="0"/>
              <a:t>Mill Business Park</a:t>
            </a:r>
            <a:r>
              <a:rPr lang="en-GB" sz="1200" dirty="0" smtClean="0"/>
              <a:t/>
            </a:r>
            <a:br>
              <a:rPr lang="en-GB" sz="1200" dirty="0" smtClean="0"/>
            </a:br>
            <a:r>
              <a:rPr lang="en-GB" sz="1200" dirty="0" smtClean="0"/>
              <a:t>Brook Street</a:t>
            </a:r>
            <a:br>
              <a:rPr lang="en-GB" sz="1200" dirty="0" smtClean="0"/>
            </a:br>
            <a:r>
              <a:rPr lang="en-GB" sz="1200" dirty="0" smtClean="0"/>
              <a:t>Tring</a:t>
            </a:r>
            <a:br>
              <a:rPr lang="en-GB" sz="1200" dirty="0" smtClean="0"/>
            </a:br>
            <a:r>
              <a:rPr lang="en-GB" sz="1200" dirty="0" smtClean="0"/>
              <a:t>Hertfordshire</a:t>
            </a:r>
            <a:br>
              <a:rPr lang="en-GB" sz="1200" dirty="0" smtClean="0"/>
            </a:br>
            <a:r>
              <a:rPr lang="en-GB" sz="1200" dirty="0" smtClean="0"/>
              <a:t>HP23 5EF</a:t>
            </a:r>
          </a:p>
          <a:p>
            <a:pPr fontAlgn="base"/>
            <a:endParaRPr lang="en-GB" sz="1200" dirty="0" smtClean="0"/>
          </a:p>
          <a:p>
            <a:pPr fontAlgn="base"/>
            <a:endParaRPr lang="en-GB" sz="1200" b="1" dirty="0" smtClean="0"/>
          </a:p>
          <a:p>
            <a:pPr fontAlgn="base"/>
            <a:endParaRPr lang="en-GB" sz="1200" b="1" dirty="0" smtClean="0"/>
          </a:p>
          <a:p>
            <a:pPr fontAlgn="base"/>
            <a:endParaRPr lang="en-GB" sz="1200" dirty="0" smtClean="0"/>
          </a:p>
          <a:p>
            <a:endParaRPr lang="en-GB" sz="1200" dirty="0"/>
          </a:p>
        </p:txBody>
      </p:sp>
      <p:pic>
        <p:nvPicPr>
          <p:cNvPr id="5" name="Picture 4" descr="TO USE Travis Research Logo.jpg"/>
          <p:cNvPicPr>
            <a:picLocks noChangeAspect="1"/>
          </p:cNvPicPr>
          <p:nvPr/>
        </p:nvPicPr>
        <p:blipFill>
          <a:blip r:embed="rId2" cstate="print"/>
          <a:stretch>
            <a:fillRect/>
          </a:stretch>
        </p:blipFill>
        <p:spPr>
          <a:xfrm>
            <a:off x="7452320" y="188640"/>
            <a:ext cx="1579374" cy="504056"/>
          </a:xfrm>
          <a:prstGeom prst="rect">
            <a:avLst/>
          </a:prstGeom>
        </p:spPr>
      </p:pic>
      <p:sp>
        <p:nvSpPr>
          <p:cNvPr id="6" name="Rectangle 5"/>
          <p:cNvSpPr/>
          <p:nvPr/>
        </p:nvSpPr>
        <p:spPr>
          <a:xfrm>
            <a:off x="0" y="6309320"/>
            <a:ext cx="9144000" cy="40466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a:off x="3707904" y="6309320"/>
            <a:ext cx="1584176" cy="338554"/>
          </a:xfrm>
          <a:prstGeom prst="rect">
            <a:avLst/>
          </a:prstGeom>
          <a:noFill/>
        </p:spPr>
        <p:txBody>
          <a:bodyPr wrap="square" rtlCol="0">
            <a:spAutoFit/>
          </a:bodyPr>
          <a:lstStyle/>
          <a:p>
            <a:r>
              <a:rPr lang="en-GB" sz="1600" dirty="0" smtClean="0">
                <a:solidFill>
                  <a:schemeClr val="bg1"/>
                </a:solidFill>
              </a:rPr>
              <a:t>@MinOfTalent</a:t>
            </a:r>
            <a:endParaRPr lang="en-GB" sz="1600" dirty="0">
              <a:solidFill>
                <a:schemeClr val="bg1"/>
              </a:solidFill>
            </a:endParaRPr>
          </a:p>
        </p:txBody>
      </p:sp>
      <p:sp>
        <p:nvSpPr>
          <p:cNvPr id="11" name="TextBox 10"/>
          <p:cNvSpPr txBox="1"/>
          <p:nvPr/>
        </p:nvSpPr>
        <p:spPr>
          <a:xfrm>
            <a:off x="107504" y="6309320"/>
            <a:ext cx="2664296" cy="338554"/>
          </a:xfrm>
          <a:prstGeom prst="rect">
            <a:avLst/>
          </a:prstGeom>
          <a:noFill/>
        </p:spPr>
        <p:txBody>
          <a:bodyPr wrap="square" rtlCol="0">
            <a:spAutoFit/>
          </a:bodyPr>
          <a:lstStyle/>
          <a:p>
            <a:r>
              <a:rPr lang="en-GB" sz="1600" dirty="0" smtClean="0">
                <a:solidFill>
                  <a:schemeClr val="bg1"/>
                </a:solidFill>
              </a:rPr>
              <a:t>www.travisresearch.co.uk</a:t>
            </a:r>
            <a:endParaRPr lang="en-GB" sz="1600" dirty="0">
              <a:solidFill>
                <a:schemeClr val="bg1"/>
              </a:solidFill>
            </a:endParaRPr>
          </a:p>
        </p:txBody>
      </p:sp>
      <p:sp>
        <p:nvSpPr>
          <p:cNvPr id="12" name="TextBox 11"/>
          <p:cNvSpPr txBox="1"/>
          <p:nvPr/>
        </p:nvSpPr>
        <p:spPr>
          <a:xfrm>
            <a:off x="4283968" y="1628800"/>
            <a:ext cx="4248472" cy="2195666"/>
          </a:xfrm>
          <a:prstGeom prst="rect">
            <a:avLst/>
          </a:prstGeom>
          <a:noFill/>
        </p:spPr>
        <p:txBody>
          <a:bodyPr wrap="square" rtlCol="0">
            <a:spAutoFit/>
          </a:bodyPr>
          <a:lstStyle/>
          <a:p>
            <a:pPr fontAlgn="base"/>
            <a:r>
              <a:rPr lang="en-GB" sz="1200" dirty="0" smtClean="0"/>
              <a:t>Website: www.travisresearch.co.uk</a:t>
            </a:r>
          </a:p>
          <a:p>
            <a:pPr fontAlgn="base"/>
            <a:r>
              <a:rPr lang="en-GB" sz="1200" dirty="0" smtClean="0"/>
              <a:t>Phone:  + 44 (0)1442 828846</a:t>
            </a:r>
          </a:p>
          <a:p>
            <a:pPr fontAlgn="base"/>
            <a:r>
              <a:rPr lang="en-GB" sz="1200" dirty="0" smtClean="0"/>
              <a:t>Sarah El-Rasoul Mobile: + 44 (0) 7773 242775</a:t>
            </a:r>
          </a:p>
          <a:p>
            <a:pPr fontAlgn="base"/>
            <a:r>
              <a:rPr lang="en-GB" sz="1200" dirty="0" smtClean="0"/>
              <a:t>Email: </a:t>
            </a:r>
            <a:r>
              <a:rPr lang="en-GB" sz="1200" b="1" dirty="0" smtClean="0">
                <a:hlinkClick r:id="rId3"/>
              </a:rPr>
              <a:t>sarah@travisresearch.co.uk</a:t>
            </a:r>
            <a:endParaRPr lang="en-GB" sz="1200" b="1" dirty="0" smtClean="0"/>
          </a:p>
          <a:p>
            <a:pPr fontAlgn="base"/>
            <a:r>
              <a:rPr lang="en-GB" sz="1200" b="1" dirty="0" smtClean="0"/>
              <a:t>         </a:t>
            </a:r>
          </a:p>
          <a:p>
            <a:pPr fontAlgn="base"/>
            <a:r>
              <a:rPr lang="en-GB" sz="1200" b="1" dirty="0" smtClean="0"/>
              <a:t>        </a:t>
            </a:r>
            <a:r>
              <a:rPr lang="en-GB" sz="1200" dirty="0" smtClean="0"/>
              <a:t> @</a:t>
            </a:r>
            <a:r>
              <a:rPr lang="en-GB" sz="1200" dirty="0" smtClean="0"/>
              <a:t>minoftalent</a:t>
            </a:r>
            <a:endParaRPr lang="en-GB" sz="1200" dirty="0" smtClean="0"/>
          </a:p>
          <a:p>
            <a:pPr fontAlgn="base"/>
            <a:endParaRPr lang="en-GB" sz="1200" dirty="0" smtClean="0"/>
          </a:p>
          <a:p>
            <a:pPr fontAlgn="base"/>
            <a:r>
              <a:rPr lang="en-GB" sz="1200" dirty="0" smtClean="0"/>
              <a:t>          </a:t>
            </a:r>
            <a:r>
              <a:rPr lang="en-GB" sz="1200" dirty="0" smtClean="0"/>
              <a:t>Travis Research Europe Ltd</a:t>
            </a:r>
            <a:endParaRPr lang="en-GB" sz="1200" dirty="0" smtClean="0"/>
          </a:p>
          <a:p>
            <a:pPr fontAlgn="base"/>
            <a:endParaRPr lang="en-GB" sz="1200" b="1" dirty="0" smtClean="0"/>
          </a:p>
          <a:p>
            <a:pPr fontAlgn="base"/>
            <a:endParaRPr lang="en-GB" sz="1200" b="1" dirty="0" smtClean="0"/>
          </a:p>
          <a:p>
            <a:endParaRPr lang="en-GB" sz="1200" dirty="0"/>
          </a:p>
        </p:txBody>
      </p:sp>
      <p:pic>
        <p:nvPicPr>
          <p:cNvPr id="14" name="Picture 13" descr="http://upload.wikimedia.org/wikipedia/commons/thumb/c/ca/LinkedIn_logo_initials.png/768px-LinkedIn_logo_initials.png"/>
          <p:cNvPicPr>
            <a:picLocks noChangeAspect="1" noChangeArrowheads="1"/>
          </p:cNvPicPr>
          <p:nvPr/>
        </p:nvPicPr>
        <p:blipFill>
          <a:blip r:embed="rId4" cstate="print"/>
          <a:srcRect/>
          <a:stretch>
            <a:fillRect/>
          </a:stretch>
        </p:blipFill>
        <p:spPr bwMode="auto">
          <a:xfrm>
            <a:off x="4355976" y="2924944"/>
            <a:ext cx="288032" cy="288032"/>
          </a:xfrm>
          <a:prstGeom prst="rect">
            <a:avLst/>
          </a:prstGeom>
          <a:noFill/>
        </p:spPr>
      </p:pic>
      <p:pic>
        <p:nvPicPr>
          <p:cNvPr id="15" name="Picture 6" descr="http://wallpapers111.com/wp-content/uploads/2015/05/Twitter-Logo-Wallpaper-7.jpg"/>
          <p:cNvPicPr>
            <a:picLocks noChangeAspect="1" noChangeArrowheads="1"/>
          </p:cNvPicPr>
          <p:nvPr/>
        </p:nvPicPr>
        <p:blipFill>
          <a:blip r:embed="rId5" cstate="print"/>
          <a:srcRect l="23126" t="5926" r="24016" b="8148"/>
          <a:stretch>
            <a:fillRect/>
          </a:stretch>
        </p:blipFill>
        <p:spPr bwMode="auto">
          <a:xfrm>
            <a:off x="3491880" y="6381328"/>
            <a:ext cx="216024" cy="223739"/>
          </a:xfrm>
          <a:prstGeom prst="rect">
            <a:avLst/>
          </a:prstGeom>
          <a:noFill/>
        </p:spPr>
      </p:pic>
      <p:pic>
        <p:nvPicPr>
          <p:cNvPr id="17" name="Picture 16" descr="0000000778666.png"/>
          <p:cNvPicPr>
            <a:picLocks noChangeAspect="1"/>
          </p:cNvPicPr>
          <p:nvPr/>
        </p:nvPicPr>
        <p:blipFill>
          <a:blip r:embed="rId6" cstate="print"/>
          <a:srcRect t="30106" b="18045"/>
          <a:stretch>
            <a:fillRect/>
          </a:stretch>
        </p:blipFill>
        <p:spPr>
          <a:xfrm>
            <a:off x="683568" y="4509120"/>
            <a:ext cx="3168352" cy="1160195"/>
          </a:xfrm>
          <a:prstGeom prst="rect">
            <a:avLst/>
          </a:prstGeom>
        </p:spPr>
      </p:pic>
      <p:sp>
        <p:nvSpPr>
          <p:cNvPr id="16" name="TextBox 15"/>
          <p:cNvSpPr txBox="1"/>
          <p:nvPr/>
        </p:nvSpPr>
        <p:spPr>
          <a:xfrm>
            <a:off x="6479704" y="6309320"/>
            <a:ext cx="2196752" cy="338554"/>
          </a:xfrm>
          <a:prstGeom prst="rect">
            <a:avLst/>
          </a:prstGeom>
          <a:noFill/>
        </p:spPr>
        <p:txBody>
          <a:bodyPr wrap="square" rtlCol="0">
            <a:spAutoFit/>
          </a:bodyPr>
          <a:lstStyle/>
          <a:p>
            <a:r>
              <a:rPr lang="en-GB" sz="1600" dirty="0" smtClean="0">
                <a:solidFill>
                  <a:schemeClr val="bg1"/>
                </a:solidFill>
              </a:rPr>
              <a:t>+ 44 (0)1442 828846</a:t>
            </a:r>
            <a:endParaRPr lang="en-GB" sz="1600" dirty="0">
              <a:solidFill>
                <a:schemeClr val="bg1"/>
              </a:solidFill>
            </a:endParaRPr>
          </a:p>
        </p:txBody>
      </p:sp>
      <p:pic>
        <p:nvPicPr>
          <p:cNvPr id="1026" name="Picture 2" descr="Image result for twitter logo"/>
          <p:cNvPicPr>
            <a:picLocks noChangeAspect="1" noChangeArrowheads="1"/>
          </p:cNvPicPr>
          <p:nvPr/>
        </p:nvPicPr>
        <p:blipFill>
          <a:blip r:embed="rId7" cstate="print"/>
          <a:srcRect/>
          <a:stretch>
            <a:fillRect/>
          </a:stretch>
        </p:blipFill>
        <p:spPr bwMode="auto">
          <a:xfrm>
            <a:off x="4355976" y="2564904"/>
            <a:ext cx="323528" cy="32352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1321</TotalTime>
  <Words>233</Words>
  <Application>Microsoft Office PowerPoint</Application>
  <PresentationFormat>On-screen Show (4:3)</PresentationFormat>
  <Paragraphs>152</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Travis</dc:creator>
  <cp:lastModifiedBy>Lucy</cp:lastModifiedBy>
  <cp:revision>185</cp:revision>
  <dcterms:created xsi:type="dcterms:W3CDTF">2015-06-15T13:56:37Z</dcterms:created>
  <dcterms:modified xsi:type="dcterms:W3CDTF">2017-05-23T10:01:01Z</dcterms:modified>
</cp:coreProperties>
</file>